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6"/>
  </p:notesMasterIdLst>
  <p:sldIdLst>
    <p:sldId id="268" r:id="rId2"/>
    <p:sldId id="257" r:id="rId3"/>
    <p:sldId id="258" r:id="rId4"/>
    <p:sldId id="259" r:id="rId5"/>
    <p:sldId id="270" r:id="rId6"/>
    <p:sldId id="269" r:id="rId7"/>
    <p:sldId id="260" r:id="rId8"/>
    <p:sldId id="262" r:id="rId9"/>
    <p:sldId id="271" r:id="rId10"/>
    <p:sldId id="263" r:id="rId11"/>
    <p:sldId id="265" r:id="rId12"/>
    <p:sldId id="264"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432"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93DB3-DD50-4BCB-808F-056A97D70943}" type="datetimeFigureOut">
              <a:rPr lang="en-IN" smtClean="0"/>
              <a:t>22-05-2025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895A5-E90E-45A6-8EC9-92031BC7B8C0}" type="slidenum">
              <a:rPr lang="en-IN" smtClean="0"/>
              <a:t>‹#›</a:t>
            </a:fld>
            <a:endParaRPr lang="en-IN"/>
          </a:p>
        </p:txBody>
      </p:sp>
    </p:spTree>
    <p:extLst>
      <p:ext uri="{BB962C8B-B14F-4D97-AF65-F5344CB8AC3E}">
        <p14:creationId xmlns:p14="http://schemas.microsoft.com/office/powerpoint/2010/main" val="182742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AA8A-0461-E3D2-B78A-78BA4BEFE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94A8B7-25F6-FC66-6BBD-59EEC98E1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008EC6-70D8-57A7-4958-EB39C4D20BC3}"/>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6D275A61-AC31-040F-F754-9F799CDEE3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4B090F-A0DD-F788-C924-F8F11C7F2061}"/>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427564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D13C-747B-5CE2-C2D9-9C5AB4800F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53AD1A-CEE9-D8D7-CD69-52E7162B00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B5284D-C200-2179-9F96-7F0CE1BF1894}"/>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4A57A3B2-FA29-2320-C4FE-703F5D73F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44ED84-8891-7E35-ABFF-C1F1EA4A10F5}"/>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614923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8F725E-4475-7435-3A50-D8944F08E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27C3BB-411D-B43A-D535-F3D5BBF000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14230D-63A7-03DB-D233-64B38F577AC9}"/>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447348B5-6EAA-E750-9B01-50818773F9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2379E0-EF84-8A6D-5F3F-5FE9CDB77EF7}"/>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3404332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1550-720F-1551-7ECD-38E0A181E4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B52ED2-9EAE-3FC1-552D-936317F72A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B3D6D7-9C62-0BA4-ECCE-C7F1B498C31E}"/>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0334C0DA-BD3E-2922-843E-052FCBAF79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C66839-9AC9-7FFA-6B9C-90E48BA130BB}"/>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1295347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AA9B-5C3B-B473-97BC-C563A1B59A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981002-C0AB-597C-017F-395D4D440A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6A9F7-3A4B-FD87-C0E7-6309184F7FF0}"/>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5323DB98-A48F-F5EE-CCA5-1DE7A1AD6E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157016-015F-3B6C-A134-3212E7F6BB95}"/>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161491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3EFD-CC5D-DB08-961B-C3B9356A7A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04AC6C-EC53-1A3D-ABF6-B5B34FB170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CACC6C-4EC4-0CED-0818-7EAEC89451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D06209-BD80-EEF0-1DDC-5C63F1DDAFE4}"/>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6" name="Footer Placeholder 5">
            <a:extLst>
              <a:ext uri="{FF2B5EF4-FFF2-40B4-BE49-F238E27FC236}">
                <a16:creationId xmlns:a16="http://schemas.microsoft.com/office/drawing/2014/main" id="{6BC34277-06EF-8234-188E-19A31C38A5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6DA4A4-6F1E-3530-0EF3-30D1912FCEDB}"/>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3601319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02AC-976D-774F-026F-89DEEFBE98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703695-CC07-353B-DB24-4D620826C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09E3ED-3C4D-5DB7-3580-0044FCB88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9AA589-B8EB-B021-2764-A6606477B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0EB89-042B-75BE-B3A3-8EF0E3348F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00D317-6560-763B-0171-5DCDF388DB94}"/>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8" name="Footer Placeholder 7">
            <a:extLst>
              <a:ext uri="{FF2B5EF4-FFF2-40B4-BE49-F238E27FC236}">
                <a16:creationId xmlns:a16="http://schemas.microsoft.com/office/drawing/2014/main" id="{DAB9185F-70EF-DEBC-EA5D-4A445E84BE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2E1051-F31E-D5D1-E18E-D686B9215597}"/>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2181452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6887-0403-6A89-E11C-79FDC369DC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67A29C-DA86-EC2B-2852-2EAA34219A01}"/>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4" name="Footer Placeholder 3">
            <a:extLst>
              <a:ext uri="{FF2B5EF4-FFF2-40B4-BE49-F238E27FC236}">
                <a16:creationId xmlns:a16="http://schemas.microsoft.com/office/drawing/2014/main" id="{86945625-7DFF-9CE8-3985-DFBBFC4FD3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75EE1F-503A-BD55-1AFB-01B04AF48C9A}"/>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2943740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F3978-FE3A-4595-3568-DBE97412CBE6}"/>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3" name="Footer Placeholder 2">
            <a:extLst>
              <a:ext uri="{FF2B5EF4-FFF2-40B4-BE49-F238E27FC236}">
                <a16:creationId xmlns:a16="http://schemas.microsoft.com/office/drawing/2014/main" id="{9EB05577-633A-F73F-F2EF-7CC15E8817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329FA2-3A34-82F4-5298-1C3972E38229}"/>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13262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A3D7-DCC9-3DBA-6701-3FFDCF597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A5B413-97C6-02AF-ED0F-8E540975C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6371D3-C073-996F-A44C-FF2D185BC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4B48A-6110-CA23-CB80-3E94220A0A35}"/>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6" name="Footer Placeholder 5">
            <a:extLst>
              <a:ext uri="{FF2B5EF4-FFF2-40B4-BE49-F238E27FC236}">
                <a16:creationId xmlns:a16="http://schemas.microsoft.com/office/drawing/2014/main" id="{4CDDB034-A781-2AE2-0F77-74C7AE9FF3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E4FA56-B522-EF1F-0376-62598D024B56}"/>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146859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E051-8572-1FE9-6391-B9EA65B33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23479F-ED9F-952E-3E3E-E780B3039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673381-BD8B-95D9-C784-123C42A6A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1E1BDA-A36A-B539-4A4D-1884749C710F}"/>
              </a:ext>
            </a:extLst>
          </p:cNvPr>
          <p:cNvSpPr>
            <a:spLocks noGrp="1"/>
          </p:cNvSpPr>
          <p:nvPr>
            <p:ph type="dt" sz="half" idx="10"/>
          </p:nvPr>
        </p:nvSpPr>
        <p:spPr/>
        <p:txBody>
          <a:bodyPr/>
          <a:lstStyle/>
          <a:p>
            <a:fld id="{EFD6C7B9-7CC0-4911-9AF6-AED46E45886F}" type="datetimeFigureOut">
              <a:rPr lang="en-IN" smtClean="0"/>
              <a:t>22-05-2025</a:t>
            </a:fld>
            <a:endParaRPr lang="en-IN"/>
          </a:p>
        </p:txBody>
      </p:sp>
      <p:sp>
        <p:nvSpPr>
          <p:cNvPr id="6" name="Footer Placeholder 5">
            <a:extLst>
              <a:ext uri="{FF2B5EF4-FFF2-40B4-BE49-F238E27FC236}">
                <a16:creationId xmlns:a16="http://schemas.microsoft.com/office/drawing/2014/main" id="{13473645-DE86-EF56-EE24-EBF5D1A160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4461E6-E567-3384-166A-3A5409247FCA}"/>
              </a:ext>
            </a:extLst>
          </p:cNvPr>
          <p:cNvSpPr>
            <a:spLocks noGrp="1"/>
          </p:cNvSpPr>
          <p:nvPr>
            <p:ph type="sldNum" sz="quarter" idx="12"/>
          </p:nvPr>
        </p:nvSpPr>
        <p:spPr/>
        <p:txBody>
          <a:bodyPr/>
          <a:lstStyle/>
          <a:p>
            <a:fld id="{841688A0-1D07-4E84-BFD6-12C507F498B5}" type="slidenum">
              <a:rPr lang="en-IN" smtClean="0"/>
              <a:t>‹#›</a:t>
            </a:fld>
            <a:endParaRPr lang="en-IN"/>
          </a:p>
        </p:txBody>
      </p:sp>
    </p:spTree>
    <p:extLst>
      <p:ext uri="{BB962C8B-B14F-4D97-AF65-F5344CB8AC3E}">
        <p14:creationId xmlns:p14="http://schemas.microsoft.com/office/powerpoint/2010/main" val="2702011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352E5C-2F4B-37A6-16C6-3B82ED91B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7995D9-963F-381A-9472-D3D568B2F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77D178-FF8C-8CF3-1B0A-A7E7FEE44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6C7B9-7CC0-4911-9AF6-AED46E45886F}" type="datetimeFigureOut">
              <a:rPr lang="en-IN" smtClean="0"/>
              <a:t>22-05-2025</a:t>
            </a:fld>
            <a:endParaRPr lang="en-IN"/>
          </a:p>
        </p:txBody>
      </p:sp>
      <p:sp>
        <p:nvSpPr>
          <p:cNvPr id="5" name="Footer Placeholder 4">
            <a:extLst>
              <a:ext uri="{FF2B5EF4-FFF2-40B4-BE49-F238E27FC236}">
                <a16:creationId xmlns:a16="http://schemas.microsoft.com/office/drawing/2014/main" id="{2CC02D80-5D6B-B4FF-EBA5-D3FE81A2DC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F08575-0B25-2EE8-105C-FEB1BB797F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688A0-1D07-4E84-BFD6-12C507F498B5}" type="slidenum">
              <a:rPr lang="en-IN" smtClean="0"/>
              <a:t>‹#›</a:t>
            </a:fld>
            <a:endParaRPr lang="en-IN"/>
          </a:p>
        </p:txBody>
      </p:sp>
    </p:spTree>
    <p:extLst>
      <p:ext uri="{BB962C8B-B14F-4D97-AF65-F5344CB8AC3E}">
        <p14:creationId xmlns:p14="http://schemas.microsoft.com/office/powerpoint/2010/main" val="392347754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abs/2005.00986" TargetMode="External"/><Relationship Id="rId7" Type="http://schemas.openxmlformats.org/officeDocument/2006/relationships/hyperlink" Target="https://arxiv.org/pdf/1907.01960" TargetMode="External"/><Relationship Id="rId2" Type="http://schemas.openxmlformats.org/officeDocument/2006/relationships/hyperlink" Target="https://arxiv.org/abs/2408.08907" TargetMode="External"/><Relationship Id="rId1" Type="http://schemas.openxmlformats.org/officeDocument/2006/relationships/slideLayout" Target="../slideLayouts/slideLayout2.xml"/><Relationship Id="rId6" Type="http://schemas.openxmlformats.org/officeDocument/2006/relationships/hyperlink" Target="https://dl.acm.org/doi/pdf/10.1145/3447239" TargetMode="External"/><Relationship Id="rId5" Type="http://schemas.openxmlformats.org/officeDocument/2006/relationships/hyperlink" Target="https://ieeexplore.ieee.org/abstract/document/10223039" TargetMode="External"/><Relationship Id="rId4" Type="http://schemas.openxmlformats.org/officeDocument/2006/relationships/hyperlink" Target="http://worldcomp-proceedings.com/proc/p2014/ICA3588.pdf" TargetMode="External"/><Relationship Id="rId9"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49599" y="232508"/>
            <a:ext cx="3645724" cy="1170533"/>
          </a:xfrm>
          <a:prstGeom prst="rect">
            <a:avLst/>
          </a:prstGeom>
        </p:spPr>
      </p:pic>
      <p:sp>
        <p:nvSpPr>
          <p:cNvPr id="2" name="Title 1"/>
          <p:cNvSpPr>
            <a:spLocks noGrp="1"/>
          </p:cNvSpPr>
          <p:nvPr>
            <p:ph type="title"/>
          </p:nvPr>
        </p:nvSpPr>
        <p:spPr>
          <a:xfrm>
            <a:off x="4770120" y="5019991"/>
            <a:ext cx="3637280" cy="629920"/>
          </a:xfrm>
        </p:spPr>
        <p:txBody>
          <a:bodyPr>
            <a:noAutofit/>
          </a:bodyPr>
          <a:lstStyle/>
          <a:p>
            <a:r>
              <a:rPr lang="en-IN" sz="2400" dirty="0"/>
              <a:t>Under Supervision</a:t>
            </a:r>
            <a:br>
              <a:rPr lang="en-IN" sz="2400" dirty="0"/>
            </a:br>
            <a:r>
              <a:rPr lang="en-IN" sz="2400" dirty="0"/>
              <a:t> Mr. MOHIT SAXENA</a:t>
            </a:r>
          </a:p>
        </p:txBody>
      </p:sp>
      <p:sp>
        <p:nvSpPr>
          <p:cNvPr id="3" name="Content Placeholder 2"/>
          <p:cNvSpPr>
            <a:spLocks noGrp="1"/>
          </p:cNvSpPr>
          <p:nvPr>
            <p:ph sz="half" idx="1"/>
          </p:nvPr>
        </p:nvSpPr>
        <p:spPr>
          <a:xfrm>
            <a:off x="1270000" y="3220720"/>
            <a:ext cx="4749800" cy="1706880"/>
          </a:xfrm>
        </p:spPr>
        <p:txBody>
          <a:bodyPr>
            <a:normAutofit/>
          </a:bodyPr>
          <a:lstStyle/>
          <a:p>
            <a:pPr marL="0" indent="0">
              <a:buNone/>
            </a:pPr>
            <a:r>
              <a:rPr lang="en-IN" sz="3200" dirty="0"/>
              <a:t>         Name of Students</a:t>
            </a:r>
          </a:p>
          <a:p>
            <a:pPr marL="0" indent="0">
              <a:buNone/>
            </a:pPr>
            <a:r>
              <a:rPr lang="en-IN" sz="2400" dirty="0"/>
              <a:t>             SNEHA JAISWAL</a:t>
            </a:r>
          </a:p>
          <a:p>
            <a:pPr marL="0" indent="0">
              <a:buNone/>
            </a:pPr>
            <a:r>
              <a:rPr lang="en-IN" sz="2400" dirty="0"/>
              <a:t>             SMITA SINGH</a:t>
            </a:r>
          </a:p>
        </p:txBody>
      </p:sp>
      <p:sp>
        <p:nvSpPr>
          <p:cNvPr id="4" name="Content Placeholder 3"/>
          <p:cNvSpPr>
            <a:spLocks noGrp="1"/>
          </p:cNvSpPr>
          <p:nvPr>
            <p:ph sz="half" idx="2"/>
          </p:nvPr>
        </p:nvSpPr>
        <p:spPr>
          <a:xfrm>
            <a:off x="7376160" y="3220720"/>
            <a:ext cx="3977640" cy="1483360"/>
          </a:xfrm>
        </p:spPr>
        <p:txBody>
          <a:bodyPr/>
          <a:lstStyle/>
          <a:p>
            <a:pPr marL="0" indent="0">
              <a:buNone/>
            </a:pPr>
            <a:r>
              <a:rPr lang="en-IN" dirty="0"/>
              <a:t>   AKTU Roll Numbers</a:t>
            </a:r>
          </a:p>
          <a:p>
            <a:pPr marL="0" indent="0">
              <a:buNone/>
            </a:pPr>
            <a:r>
              <a:rPr lang="en-IN" sz="2400" dirty="0"/>
              <a:t>       2100100100171</a:t>
            </a:r>
          </a:p>
          <a:p>
            <a:pPr marL="0" indent="0">
              <a:buNone/>
            </a:pPr>
            <a:r>
              <a:rPr lang="en-IN" sz="2400" dirty="0"/>
              <a:t>       2100100100170</a:t>
            </a:r>
          </a:p>
        </p:txBody>
      </p:sp>
      <p:pic>
        <p:nvPicPr>
          <p:cNvPr id="6" name="Picture 5">
            <a:extLst>
              <a:ext uri="{FF2B5EF4-FFF2-40B4-BE49-F238E27FC236}">
                <a16:creationId xmlns:a16="http://schemas.microsoft.com/office/drawing/2014/main" id="{1EA21519-5B45-B4EB-1438-13D4194FE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52524"/>
            <a:ext cx="2672080" cy="1484175"/>
          </a:xfrm>
          <a:prstGeom prst="rect">
            <a:avLst/>
          </a:prstGeom>
        </p:spPr>
      </p:pic>
      <p:sp>
        <p:nvSpPr>
          <p:cNvPr id="8" name="TextBox 7"/>
          <p:cNvSpPr txBox="1"/>
          <p:nvPr/>
        </p:nvSpPr>
        <p:spPr>
          <a:xfrm>
            <a:off x="4053840" y="1943518"/>
            <a:ext cx="3728720" cy="646331"/>
          </a:xfrm>
          <a:prstGeom prst="rect">
            <a:avLst/>
          </a:prstGeom>
          <a:noFill/>
        </p:spPr>
        <p:txBody>
          <a:bodyPr wrap="square" rtlCol="0">
            <a:spAutoFit/>
          </a:bodyPr>
          <a:lstStyle/>
          <a:p>
            <a:r>
              <a:rPr lang="en-IN" sz="3600" b="1" dirty="0"/>
              <a:t>My Academy</a:t>
            </a:r>
          </a:p>
        </p:txBody>
      </p:sp>
      <p:cxnSp>
        <p:nvCxnSpPr>
          <p:cNvPr id="11" name="Straight Connector 10"/>
          <p:cNvCxnSpPr/>
          <p:nvPr/>
        </p:nvCxnSpPr>
        <p:spPr>
          <a:xfrm flipV="1">
            <a:off x="0" y="1521370"/>
            <a:ext cx="12192000" cy="153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75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4D831-143D-41CA-ED61-34DC8ECEEE23}"/>
              </a:ext>
            </a:extLst>
          </p:cNvPr>
          <p:cNvSpPr>
            <a:spLocks noGrp="1"/>
          </p:cNvSpPr>
          <p:nvPr>
            <p:ph idx="1"/>
          </p:nvPr>
        </p:nvSpPr>
        <p:spPr>
          <a:xfrm>
            <a:off x="288234" y="2122607"/>
            <a:ext cx="7287227" cy="4220319"/>
          </a:xfrm>
        </p:spPr>
        <p:txBody>
          <a:bodyPr>
            <a:normAutofit fontScale="92500" lnSpcReduction="10000"/>
          </a:bodyPr>
          <a:lstStyle/>
          <a:p>
            <a:pPr marL="0" indent="0">
              <a:buNone/>
            </a:pPr>
            <a:r>
              <a:rPr lang="en-IN" dirty="0"/>
              <a:t>                               Implementation</a:t>
            </a:r>
          </a:p>
          <a:p>
            <a:pPr marL="0" indent="0">
              <a:buNone/>
            </a:pPr>
            <a:r>
              <a:rPr lang="en-IN" dirty="0"/>
              <a:t>Tech Stack Used-</a:t>
            </a:r>
          </a:p>
          <a:p>
            <a:pPr>
              <a:buNone/>
            </a:pPr>
            <a:r>
              <a:rPr lang="en-IN" sz="1900" dirty="0"/>
              <a:t>List and briefly describe the technologies used:</a:t>
            </a:r>
          </a:p>
          <a:p>
            <a:pPr>
              <a:buFont typeface="Arial" panose="020B0604020202020204" pitchFamily="34" charset="0"/>
              <a:buChar char="•"/>
            </a:pPr>
            <a:r>
              <a:rPr lang="en-IN" sz="1900" b="1" dirty="0"/>
              <a:t>Frontend</a:t>
            </a:r>
            <a:r>
              <a:rPr lang="en-IN" sz="1900" dirty="0"/>
              <a:t>: </a:t>
            </a:r>
            <a:r>
              <a:rPr lang="en-IN" sz="1900" dirty="0" err="1"/>
              <a:t>Streamlit</a:t>
            </a:r>
            <a:r>
              <a:rPr lang="en-IN" sz="1900" dirty="0"/>
              <a:t> (Python-based UI framework)</a:t>
            </a:r>
          </a:p>
          <a:p>
            <a:pPr>
              <a:buFont typeface="Arial" panose="020B0604020202020204" pitchFamily="34" charset="0"/>
              <a:buChar char="•"/>
            </a:pPr>
            <a:r>
              <a:rPr lang="en-IN" sz="1900" b="1" dirty="0"/>
              <a:t>Backend</a:t>
            </a:r>
            <a:r>
              <a:rPr lang="en-IN" sz="1900" dirty="0"/>
              <a:t>: Python</a:t>
            </a:r>
          </a:p>
          <a:p>
            <a:pPr>
              <a:buFont typeface="Arial" panose="020B0604020202020204" pitchFamily="34" charset="0"/>
              <a:buChar char="•"/>
            </a:pPr>
            <a:r>
              <a:rPr lang="en-IN" sz="1900" b="1" dirty="0"/>
              <a:t>ML Algorithms</a:t>
            </a:r>
            <a:r>
              <a:rPr lang="en-IN" sz="1900" dirty="0"/>
              <a:t>: </a:t>
            </a:r>
            <a:r>
              <a:rPr lang="en-IN" sz="1900" dirty="0" err="1"/>
              <a:t>XGBoost</a:t>
            </a:r>
            <a:r>
              <a:rPr lang="en-IN" sz="1900" dirty="0"/>
              <a:t>, Random Forest (for demand forecasting), </a:t>
            </a:r>
            <a:r>
              <a:rPr lang="en-IN" sz="1900" dirty="0" err="1"/>
              <a:t>HistGradientBoosting</a:t>
            </a:r>
            <a:endParaRPr lang="en-IN" sz="1900" dirty="0"/>
          </a:p>
          <a:p>
            <a:pPr>
              <a:buFont typeface="Arial" panose="020B0604020202020204" pitchFamily="34" charset="0"/>
              <a:buChar char="•"/>
            </a:pPr>
            <a:r>
              <a:rPr lang="en-IN" sz="1900" b="1" dirty="0"/>
              <a:t>Visualization</a:t>
            </a:r>
            <a:r>
              <a:rPr lang="en-IN" sz="1900" dirty="0"/>
              <a:t>: Chart.js or Matplotlib/</a:t>
            </a:r>
            <a:r>
              <a:rPr lang="en-IN" sz="1900" dirty="0" err="1"/>
              <a:t>Plotly</a:t>
            </a:r>
            <a:r>
              <a:rPr lang="en-IN" sz="1900" dirty="0"/>
              <a:t> (used for plotting demand graphs)</a:t>
            </a:r>
          </a:p>
          <a:p>
            <a:pPr>
              <a:buFont typeface="Arial" panose="020B0604020202020204" pitchFamily="34" charset="0"/>
              <a:buChar char="•"/>
            </a:pPr>
            <a:r>
              <a:rPr lang="en-IN" sz="1900" b="1" dirty="0"/>
              <a:t>Data Handling</a:t>
            </a:r>
            <a:r>
              <a:rPr lang="en-IN" sz="1900" dirty="0"/>
              <a:t>: Pandas, NumPy</a:t>
            </a:r>
          </a:p>
          <a:p>
            <a:pPr>
              <a:buFont typeface="Arial" panose="020B0604020202020204" pitchFamily="34" charset="0"/>
              <a:buChar char="•"/>
            </a:pPr>
            <a:r>
              <a:rPr lang="en-IN" sz="1900" b="1" dirty="0"/>
              <a:t>Model Training</a:t>
            </a:r>
            <a:r>
              <a:rPr lang="en-IN" sz="1900" dirty="0"/>
              <a:t>: </a:t>
            </a:r>
            <a:r>
              <a:rPr lang="en-IN" sz="1900" dirty="0" err="1"/>
              <a:t>Jupyter</a:t>
            </a:r>
            <a:r>
              <a:rPr lang="en-IN" sz="1900" dirty="0"/>
              <a:t> Notebook, Scikit-learn</a:t>
            </a:r>
          </a:p>
          <a:p>
            <a:pPr>
              <a:buFont typeface="Arial" panose="020B0604020202020204" pitchFamily="34" charset="0"/>
              <a:buChar char="•"/>
            </a:pPr>
            <a:r>
              <a:rPr lang="en-IN" sz="1900" b="1" dirty="0"/>
              <a:t>Deployment</a:t>
            </a:r>
            <a:r>
              <a:rPr lang="en-IN" sz="1900" dirty="0"/>
              <a:t>: </a:t>
            </a:r>
            <a:r>
              <a:rPr lang="en-IN" sz="1900" dirty="0" err="1"/>
              <a:t>Streamlit</a:t>
            </a:r>
            <a:r>
              <a:rPr lang="en-IN" sz="1900" dirty="0"/>
              <a:t> Web App</a:t>
            </a:r>
          </a:p>
          <a:p>
            <a:endParaRPr lang="en-IN" dirty="0"/>
          </a:p>
        </p:txBody>
      </p:sp>
      <p:pic>
        <p:nvPicPr>
          <p:cNvPr id="4" name="Content Placeholder 4">
            <a:extLst>
              <a:ext uri="{FF2B5EF4-FFF2-40B4-BE49-F238E27FC236}">
                <a16:creationId xmlns:a16="http://schemas.microsoft.com/office/drawing/2014/main" id="{0C7E1BD4-C758-8692-0B0C-D3262EEA4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5839B599-417C-DF7B-10AD-18F2E20A4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E725019E-9EFB-7596-11B0-427C6908A506}"/>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69862D2-83DA-AE79-4613-42622CD6D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3850" y="1827868"/>
            <a:ext cx="4860416" cy="2003477"/>
          </a:xfrm>
          <a:prstGeom prst="rect">
            <a:avLst/>
          </a:prstGeom>
        </p:spPr>
      </p:pic>
      <p:pic>
        <p:nvPicPr>
          <p:cNvPr id="8" name="Picture 7">
            <a:extLst>
              <a:ext uri="{FF2B5EF4-FFF2-40B4-BE49-F238E27FC236}">
                <a16:creationId xmlns:a16="http://schemas.microsoft.com/office/drawing/2014/main" id="{3A7E8827-193A-1D65-1344-89D9B61FAE1B}"/>
              </a:ext>
            </a:extLst>
          </p:cNvPr>
          <p:cNvPicPr>
            <a:picLocks noChangeAspect="1"/>
          </p:cNvPicPr>
          <p:nvPr/>
        </p:nvPicPr>
        <p:blipFill>
          <a:blip r:embed="rId5"/>
          <a:stretch>
            <a:fillRect/>
          </a:stretch>
        </p:blipFill>
        <p:spPr>
          <a:xfrm>
            <a:off x="7113850" y="4045021"/>
            <a:ext cx="2470819" cy="232989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03A2D37-B837-4889-4127-24F4199DAF52}"/>
              </a:ext>
            </a:extLst>
          </p:cNvPr>
          <p:cNvPicPr>
            <a:picLocks noChangeAspect="1"/>
          </p:cNvPicPr>
          <p:nvPr/>
        </p:nvPicPr>
        <p:blipFill>
          <a:blip r:embed="rId6"/>
          <a:stretch>
            <a:fillRect/>
          </a:stretch>
        </p:blipFill>
        <p:spPr>
          <a:xfrm>
            <a:off x="9659492" y="4324568"/>
            <a:ext cx="2314774" cy="1770802"/>
          </a:xfrm>
          <a:prstGeom prst="rect">
            <a:avLst/>
          </a:prstGeom>
        </p:spPr>
      </p:pic>
      <p:sp>
        <p:nvSpPr>
          <p:cNvPr id="10" name="TextBox 9">
            <a:extLst>
              <a:ext uri="{FF2B5EF4-FFF2-40B4-BE49-F238E27FC236}">
                <a16:creationId xmlns:a16="http://schemas.microsoft.com/office/drawing/2014/main" id="{1710A056-A41C-BDF4-A5E1-2F76C99BD70E}"/>
              </a:ext>
            </a:extLst>
          </p:cNvPr>
          <p:cNvSpPr txBox="1"/>
          <p:nvPr/>
        </p:nvSpPr>
        <p:spPr>
          <a:xfrm>
            <a:off x="9844606" y="6374917"/>
            <a:ext cx="972273" cy="369332"/>
          </a:xfrm>
          <a:prstGeom prst="rect">
            <a:avLst/>
          </a:prstGeom>
          <a:noFill/>
        </p:spPr>
        <p:txBody>
          <a:bodyPr wrap="square" rtlCol="0">
            <a:spAutoFit/>
          </a:bodyPr>
          <a:lstStyle/>
          <a:p>
            <a:r>
              <a:rPr lang="en-IN" dirty="0"/>
              <a:t>Code</a:t>
            </a:r>
          </a:p>
        </p:txBody>
      </p:sp>
    </p:spTree>
    <p:extLst>
      <p:ext uri="{BB962C8B-B14F-4D97-AF65-F5344CB8AC3E}">
        <p14:creationId xmlns:p14="http://schemas.microsoft.com/office/powerpoint/2010/main" val="385761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9200" y="668600"/>
            <a:ext cx="586340" cy="474538"/>
          </a:xfrm>
        </p:spPr>
        <p:txBody>
          <a:bodyPr>
            <a:normAutofit/>
          </a:bodyPr>
          <a:lstStyle/>
          <a:p>
            <a:endParaRPr lang="en-IN" sz="800" dirty="0"/>
          </a:p>
        </p:txBody>
      </p:sp>
      <p:sp>
        <p:nvSpPr>
          <p:cNvPr id="3" name="Content Placeholder 2">
            <a:extLst>
              <a:ext uri="{FF2B5EF4-FFF2-40B4-BE49-F238E27FC236}">
                <a16:creationId xmlns:a16="http://schemas.microsoft.com/office/drawing/2014/main" id="{2167963C-AC3B-E1D0-4552-16BF66B74AA9}"/>
              </a:ext>
            </a:extLst>
          </p:cNvPr>
          <p:cNvSpPr>
            <a:spLocks noGrp="1"/>
          </p:cNvSpPr>
          <p:nvPr>
            <p:ph sz="half" idx="1"/>
          </p:nvPr>
        </p:nvSpPr>
        <p:spPr>
          <a:xfrm>
            <a:off x="3190240" y="1769165"/>
            <a:ext cx="3840480" cy="702752"/>
          </a:xfrm>
        </p:spPr>
        <p:txBody>
          <a:bodyPr/>
          <a:lstStyle/>
          <a:p>
            <a:r>
              <a:rPr lang="en-IN" dirty="0"/>
              <a:t>PROJECT SNAPSHOT</a:t>
            </a:r>
          </a:p>
          <a:p>
            <a:endParaRPr lang="en-IN" dirty="0"/>
          </a:p>
        </p:txBody>
      </p:sp>
      <p:pic>
        <p:nvPicPr>
          <p:cNvPr id="4" name="Content Placeholder 4">
            <a:extLst>
              <a:ext uri="{FF2B5EF4-FFF2-40B4-BE49-F238E27FC236}">
                <a16:creationId xmlns:a16="http://schemas.microsoft.com/office/drawing/2014/main" id="{60E77E4B-80AC-728F-4252-E785A2A94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69DB303C-D69D-0C47-3E65-422206171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073308F8-A510-3933-7CFF-BEB4B9D960CE}"/>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16" name="Content Placeholder 15" descr="A group of women wearing hats&#10;&#10;AI-generated content may be incorrect.">
            <a:extLst>
              <a:ext uri="{FF2B5EF4-FFF2-40B4-BE49-F238E27FC236}">
                <a16:creationId xmlns:a16="http://schemas.microsoft.com/office/drawing/2014/main" id="{8DBCD72F-68B3-A4CC-EF61-DB0622B99D2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0" y="2311619"/>
            <a:ext cx="4619360" cy="2482176"/>
          </a:xfrm>
        </p:spPr>
      </p:pic>
      <p:pic>
        <p:nvPicPr>
          <p:cNvPr id="18" name="Picture 17" descr="A collage of images of people&#10;&#10;AI-generated content may be incorrect.">
            <a:extLst>
              <a:ext uri="{FF2B5EF4-FFF2-40B4-BE49-F238E27FC236}">
                <a16:creationId xmlns:a16="http://schemas.microsoft.com/office/drawing/2014/main" id="{73C7E1BC-A249-25F1-17EB-A13BF495B3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854" y="4869772"/>
            <a:ext cx="3899025" cy="1691608"/>
          </a:xfrm>
          <a:prstGeom prst="rect">
            <a:avLst/>
          </a:prstGeom>
        </p:spPr>
      </p:pic>
      <p:pic>
        <p:nvPicPr>
          <p:cNvPr id="20" name="Picture 19" descr="A screenshot of a social media post&#10;&#10;AI-generated content may be incorrect.">
            <a:extLst>
              <a:ext uri="{FF2B5EF4-FFF2-40B4-BE49-F238E27FC236}">
                <a16:creationId xmlns:a16="http://schemas.microsoft.com/office/drawing/2014/main" id="{CFCD5747-7F30-40DA-EC9F-8E49E94F7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234" y="4793795"/>
            <a:ext cx="5553766" cy="1767585"/>
          </a:xfrm>
          <a:prstGeom prst="rect">
            <a:avLst/>
          </a:prstGeom>
        </p:spPr>
      </p:pic>
      <p:pic>
        <p:nvPicPr>
          <p:cNvPr id="22" name="Picture 21" descr="A screenshot of a login form&#10;&#10;AI-generated content may be incorrect.">
            <a:extLst>
              <a:ext uri="{FF2B5EF4-FFF2-40B4-BE49-F238E27FC236}">
                <a16:creationId xmlns:a16="http://schemas.microsoft.com/office/drawing/2014/main" id="{4CCCB25C-174D-D035-311D-D9D99B0DF9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5194" y="2452325"/>
            <a:ext cx="5903596" cy="2016402"/>
          </a:xfrm>
          <a:prstGeom prst="rect">
            <a:avLst/>
          </a:prstGeom>
        </p:spPr>
      </p:pic>
      <p:pic>
        <p:nvPicPr>
          <p:cNvPr id="24" name="Picture 23" descr="A blue rectangle with black text&#10;&#10;AI-generated content may be incorrect.">
            <a:extLst>
              <a:ext uri="{FF2B5EF4-FFF2-40B4-BE49-F238E27FC236}">
                <a16:creationId xmlns:a16="http://schemas.microsoft.com/office/drawing/2014/main" id="{47A12549-EADE-430A-7345-6A2A4B917B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1964" y="2499361"/>
            <a:ext cx="3193653" cy="1922330"/>
          </a:xfrm>
          <a:prstGeom prst="rect">
            <a:avLst/>
          </a:prstGeom>
        </p:spPr>
      </p:pic>
    </p:spTree>
    <p:extLst>
      <p:ext uri="{BB962C8B-B14F-4D97-AF65-F5344CB8AC3E}">
        <p14:creationId xmlns:p14="http://schemas.microsoft.com/office/powerpoint/2010/main" val="60400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0B938-47BC-1FAC-9D38-E3A1D8D77B08}"/>
              </a:ext>
            </a:extLst>
          </p:cNvPr>
          <p:cNvSpPr>
            <a:spLocks noGrp="1"/>
          </p:cNvSpPr>
          <p:nvPr>
            <p:ph idx="1"/>
          </p:nvPr>
        </p:nvSpPr>
        <p:spPr>
          <a:xfrm>
            <a:off x="288234" y="1825625"/>
            <a:ext cx="11670086" cy="2722700"/>
          </a:xfrm>
        </p:spPr>
        <p:txBody>
          <a:bodyPr>
            <a:normAutofit/>
          </a:bodyPr>
          <a:lstStyle/>
          <a:p>
            <a:pPr marL="0" indent="0">
              <a:buNone/>
            </a:pPr>
            <a:r>
              <a:rPr lang="en-IN" dirty="0"/>
              <a:t> </a:t>
            </a:r>
          </a:p>
        </p:txBody>
      </p:sp>
      <p:pic>
        <p:nvPicPr>
          <p:cNvPr id="4" name="Content Placeholder 4">
            <a:extLst>
              <a:ext uri="{FF2B5EF4-FFF2-40B4-BE49-F238E27FC236}">
                <a16:creationId xmlns:a16="http://schemas.microsoft.com/office/drawing/2014/main" id="{A158A9AD-50FB-A088-297E-75865CEB4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022644DD-BBD0-C82A-8AAE-C848F88E2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6B8F0D35-DC23-BF3D-7009-A7873763454E}"/>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7A94738-CD02-6FEE-8A01-579F39F168EC}"/>
              </a:ext>
            </a:extLst>
          </p:cNvPr>
          <p:cNvSpPr txBox="1"/>
          <p:nvPr/>
        </p:nvSpPr>
        <p:spPr>
          <a:xfrm>
            <a:off x="5011047" y="1943100"/>
            <a:ext cx="1935853" cy="523220"/>
          </a:xfrm>
          <a:prstGeom prst="rect">
            <a:avLst/>
          </a:prstGeom>
          <a:noFill/>
        </p:spPr>
        <p:txBody>
          <a:bodyPr wrap="square" rtlCol="0">
            <a:spAutoFit/>
          </a:bodyPr>
          <a:lstStyle/>
          <a:p>
            <a:r>
              <a:rPr lang="en-IN" sz="2800" dirty="0"/>
              <a:t>Conclusion</a:t>
            </a:r>
          </a:p>
        </p:txBody>
      </p:sp>
      <p:sp>
        <p:nvSpPr>
          <p:cNvPr id="7" name="TextBox 6">
            <a:extLst>
              <a:ext uri="{FF2B5EF4-FFF2-40B4-BE49-F238E27FC236}">
                <a16:creationId xmlns:a16="http://schemas.microsoft.com/office/drawing/2014/main" id="{CDFEADE5-36BC-C3FA-2B89-628912AA009F}"/>
              </a:ext>
            </a:extLst>
          </p:cNvPr>
          <p:cNvSpPr txBox="1"/>
          <p:nvPr/>
        </p:nvSpPr>
        <p:spPr>
          <a:xfrm>
            <a:off x="622299" y="2794000"/>
            <a:ext cx="11523317" cy="3139321"/>
          </a:xfrm>
          <a:prstGeom prst="rect">
            <a:avLst/>
          </a:prstGeom>
          <a:noFill/>
        </p:spPr>
        <p:txBody>
          <a:bodyPr wrap="square" rtlCol="0">
            <a:spAutoFit/>
          </a:bodyPr>
          <a:lstStyle/>
          <a:p>
            <a:pPr>
              <a:buFont typeface="Arial" panose="020B0604020202020204" pitchFamily="34" charset="0"/>
              <a:buChar char="•"/>
            </a:pPr>
            <a:r>
              <a:rPr lang="en-US" dirty="0"/>
              <a:t>The project </a:t>
            </a:r>
            <a:r>
              <a:rPr lang="en-US" b="1" dirty="0"/>
              <a:t>"My Academy"</a:t>
            </a:r>
            <a:r>
              <a:rPr lang="en-US" dirty="0"/>
              <a:t> is a simple and useful platform for predicting fashion demand and trends.</a:t>
            </a:r>
          </a:p>
          <a:p>
            <a:pPr>
              <a:buFont typeface="Arial" panose="020B0604020202020204" pitchFamily="34" charset="0"/>
              <a:buChar char="•"/>
            </a:pPr>
            <a:r>
              <a:rPr lang="en-US" dirty="0"/>
              <a:t>It uses </a:t>
            </a:r>
            <a:r>
              <a:rPr lang="en-US" b="1" dirty="0" err="1"/>
              <a:t>Streamlit</a:t>
            </a:r>
            <a:r>
              <a:rPr lang="en-US" dirty="0"/>
              <a:t>, </a:t>
            </a:r>
            <a:r>
              <a:rPr lang="en-US" b="1" dirty="0"/>
              <a:t>Python</a:t>
            </a:r>
            <a:r>
              <a:rPr lang="en-US" dirty="0"/>
              <a:t>, and </a:t>
            </a:r>
            <a:r>
              <a:rPr lang="en-US" b="1" dirty="0"/>
              <a:t>HTML/CSS</a:t>
            </a:r>
            <a:r>
              <a:rPr lang="en-US" dirty="0"/>
              <a:t> to make it user-friendly.</a:t>
            </a:r>
          </a:p>
          <a:p>
            <a:pPr>
              <a:buFont typeface="Arial" panose="020B0604020202020204" pitchFamily="34" charset="0"/>
              <a:buChar char="•"/>
            </a:pPr>
            <a:r>
              <a:rPr lang="en-US" dirty="0"/>
              <a:t>Helps users like retailers and students understand fashion data easily.</a:t>
            </a:r>
          </a:p>
          <a:p>
            <a:pPr>
              <a:buFont typeface="Arial" panose="020B0604020202020204" pitchFamily="34" charset="0"/>
              <a:buChar char="•"/>
            </a:pPr>
            <a:r>
              <a:rPr lang="en-US" dirty="0"/>
              <a:t>A </a:t>
            </a:r>
            <a:r>
              <a:rPr lang="en-US" b="1" dirty="0"/>
              <a:t>video demo</a:t>
            </a:r>
            <a:r>
              <a:rPr lang="en-US" dirty="0"/>
              <a:t> is added to show how the platform works in real-time.</a:t>
            </a:r>
          </a:p>
          <a:p>
            <a:r>
              <a:rPr lang="en-US" dirty="0"/>
              <a:t>Recommendations for future improvements:</a:t>
            </a:r>
          </a:p>
          <a:p>
            <a:r>
              <a:rPr lang="en-US" dirty="0"/>
              <a:t>• Integrate video feedback in the Ramp Walk Tutor using webcam support </a:t>
            </a:r>
            <a:r>
              <a:rPr lang="en-US" dirty="0" err="1"/>
              <a:t>forreal</a:t>
            </a:r>
            <a:r>
              <a:rPr lang="en-US" dirty="0"/>
              <a:t>-time correction.</a:t>
            </a:r>
          </a:p>
          <a:p>
            <a:r>
              <a:rPr lang="en-US" dirty="0"/>
              <a:t>• Add multilingual support to cater to diverse user groups across India </a:t>
            </a:r>
            <a:r>
              <a:rPr lang="en-US" dirty="0" err="1"/>
              <a:t>andbeyond</a:t>
            </a:r>
            <a:r>
              <a:rPr lang="en-US" dirty="0"/>
              <a:t>.</a:t>
            </a:r>
          </a:p>
          <a:p>
            <a:r>
              <a:rPr lang="en-US" dirty="0"/>
              <a:t>• Improve Fashion Bot training with more datasets, including trending </a:t>
            </a:r>
            <a:r>
              <a:rPr lang="en-US" dirty="0" err="1"/>
              <a:t>globalfashion</a:t>
            </a:r>
            <a:r>
              <a:rPr lang="en-US" dirty="0"/>
              <a:t> feeds.</a:t>
            </a:r>
          </a:p>
          <a:p>
            <a:r>
              <a:rPr lang="en-US" dirty="0"/>
              <a:t>• Enable chat-based designer consultations or bookings via integrated </a:t>
            </a:r>
            <a:r>
              <a:rPr lang="en-US" dirty="0" err="1"/>
              <a:t>messag-ing</a:t>
            </a:r>
            <a:r>
              <a:rPr lang="en-US" dirty="0"/>
              <a:t>.</a:t>
            </a:r>
          </a:p>
          <a:p>
            <a:r>
              <a:rPr lang="en-US" dirty="0"/>
              <a:t>• Deploy the platform as a progressive web app (PWA) to improve </a:t>
            </a:r>
            <a:r>
              <a:rPr lang="en-US" dirty="0" err="1"/>
              <a:t>mobileaccess</a:t>
            </a:r>
            <a:r>
              <a:rPr lang="en-US" dirty="0"/>
              <a:t> and offline use.</a:t>
            </a:r>
          </a:p>
          <a:p>
            <a:endParaRPr lang="en-IN" dirty="0"/>
          </a:p>
        </p:txBody>
      </p:sp>
    </p:spTree>
    <p:extLst>
      <p:ext uri="{BB962C8B-B14F-4D97-AF65-F5344CB8AC3E}">
        <p14:creationId xmlns:p14="http://schemas.microsoft.com/office/powerpoint/2010/main" val="309254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3011D-1F2A-D0DA-B292-847649F7E97C}"/>
              </a:ext>
            </a:extLst>
          </p:cNvPr>
          <p:cNvSpPr>
            <a:spLocks noGrp="1"/>
          </p:cNvSpPr>
          <p:nvPr>
            <p:ph idx="1"/>
          </p:nvPr>
        </p:nvSpPr>
        <p:spPr/>
        <p:txBody>
          <a:bodyPr>
            <a:normAutofit/>
          </a:bodyPr>
          <a:lstStyle/>
          <a:p>
            <a:pPr marL="0" indent="0">
              <a:buNone/>
            </a:pPr>
            <a:r>
              <a:rPr lang="en-IN" dirty="0"/>
              <a:t>                                      SUMMARY OF RESEARCH PAPERS </a:t>
            </a:r>
          </a:p>
          <a:p>
            <a:pPr marL="0" indent="0">
              <a:buNone/>
            </a:pPr>
            <a:r>
              <a:rPr lang="en-US" sz="1600" dirty="0"/>
              <a:t>This research endeavor centered on utilizing artificial intelligence and ml for trend demand forecasting and trend generation.</a:t>
            </a:r>
          </a:p>
          <a:p>
            <a:pPr marL="0" indent="0">
              <a:buNone/>
            </a:pPr>
            <a:r>
              <a:rPr lang="en-US" sz="1600" dirty="0"/>
              <a:t> Conventional forecasting techniques struggle with predicting demand for novel products due to the absence of historical data. </a:t>
            </a:r>
          </a:p>
          <a:p>
            <a:pPr marL="0" indent="0">
              <a:buNone/>
            </a:pPr>
            <a:r>
              <a:rPr lang="en-US" sz="1600" dirty="0"/>
              <a:t>The study employs machine learning methodologies, including tree-based algorithms and neural networks like </a:t>
            </a:r>
            <a:r>
              <a:rPr lang="en-US" sz="1600" dirty="0" err="1"/>
              <a:t>XGBoost</a:t>
            </a:r>
            <a:r>
              <a:rPr lang="en-US" sz="1600" dirty="0"/>
              <a:t> and LSTM, to precisely forecast demand by examining crucial attributes and variables. Furthermore, AI-powered trend generation utilizes methods such as natural language processing and deep learning to analyze extensive datasets, identifying emerging trends through the examination of consumer behavior, social media activity, and search patterns. </a:t>
            </a:r>
          </a:p>
          <a:p>
            <a:pPr marL="0" indent="0">
              <a:buNone/>
            </a:pPr>
            <a:r>
              <a:rPr lang="en-US" sz="1600" dirty="0"/>
              <a:t>The combination of these approaches provides retailers with a robust tool to synchronize their inventory with future market trends, enhancing sales prediction accuracy and inventory control.</a:t>
            </a:r>
          </a:p>
          <a:p>
            <a:pPr marL="0" indent="0">
              <a:buNone/>
            </a:pPr>
            <a:r>
              <a:rPr lang="en-US" sz="1600" dirty="0"/>
              <a:t>References </a:t>
            </a:r>
            <a:r>
              <a:rPr lang="en-US" sz="1600" dirty="0">
                <a:hlinkClick r:id="rId2"/>
              </a:rPr>
              <a:t>https://arxiv.org/abs/2408.08907</a:t>
            </a:r>
            <a:r>
              <a:rPr lang="en-US" sz="1600" dirty="0"/>
              <a:t>, </a:t>
            </a:r>
            <a:r>
              <a:rPr lang="en-US" b="1" dirty="0"/>
              <a:t> </a:t>
            </a:r>
            <a:r>
              <a:rPr lang="en-US" sz="1600" dirty="0"/>
              <a:t> </a:t>
            </a:r>
            <a:r>
              <a:rPr lang="en-US" sz="1600" dirty="0">
                <a:hlinkClick r:id="rId3"/>
              </a:rPr>
              <a:t>https://arxiv.org/abs/2005.00986</a:t>
            </a:r>
            <a:r>
              <a:rPr lang="en-US" sz="1600" dirty="0"/>
              <a:t>, </a:t>
            </a:r>
            <a:r>
              <a:rPr lang="en-US" sz="1600" dirty="0">
                <a:hlinkClick r:id="rId4"/>
              </a:rPr>
              <a:t>http://worldcomp-proceedings.com/proc/p2014/ICA3588.pdf</a:t>
            </a:r>
            <a:r>
              <a:rPr lang="en-US" sz="1600" dirty="0"/>
              <a:t>, </a:t>
            </a:r>
            <a:r>
              <a:rPr lang="en-US" sz="1600" dirty="0">
                <a:hlinkClick r:id="rId5"/>
              </a:rPr>
              <a:t>https://ieeexplore.ieee.org/abstract/document/10223039</a:t>
            </a:r>
            <a:r>
              <a:rPr lang="en-US" sz="1600" dirty="0"/>
              <a:t>, </a:t>
            </a:r>
            <a:r>
              <a:rPr lang="en-US" sz="1600" dirty="0">
                <a:hlinkClick r:id="rId6"/>
              </a:rPr>
              <a:t>https://dl.acm.org/doi/pdf/10.1145/3447239</a:t>
            </a:r>
            <a:r>
              <a:rPr lang="en-US" sz="1600" dirty="0"/>
              <a:t>, </a:t>
            </a:r>
            <a:r>
              <a:rPr lang="en-US" sz="1600" dirty="0">
                <a:hlinkClick r:id="rId7"/>
              </a:rPr>
              <a:t>https://arxiv.org/pdf/1907.01960</a:t>
            </a:r>
            <a:r>
              <a:rPr lang="en-US" sz="1600" dirty="0"/>
              <a:t>, </a:t>
            </a:r>
            <a:endParaRPr lang="en-IN" sz="1600" dirty="0"/>
          </a:p>
        </p:txBody>
      </p:sp>
      <p:pic>
        <p:nvPicPr>
          <p:cNvPr id="4" name="Content Placeholder 4">
            <a:extLst>
              <a:ext uri="{FF2B5EF4-FFF2-40B4-BE49-F238E27FC236}">
                <a16:creationId xmlns:a16="http://schemas.microsoft.com/office/drawing/2014/main" id="{FA2A1864-7EAB-5034-E24F-CBAF62934A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0EE15DBF-C36B-2538-10BD-C652ACBF2C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74335D6B-0262-98F5-5DE5-8BF53EE73D93}"/>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07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8706C-B1AC-6C36-FBBB-0EEF4744481A}"/>
              </a:ext>
            </a:extLst>
          </p:cNvPr>
          <p:cNvSpPr>
            <a:spLocks noGrp="1"/>
          </p:cNvSpPr>
          <p:nvPr>
            <p:ph idx="1"/>
          </p:nvPr>
        </p:nvSpPr>
        <p:spPr/>
        <p:txBody>
          <a:bodyPr/>
          <a:lstStyle/>
          <a:p>
            <a:pPr marL="0" indent="0">
              <a:buNone/>
            </a:pPr>
            <a:endParaRPr lang="en-IN" dirty="0"/>
          </a:p>
          <a:p>
            <a:pPr marL="0" indent="0">
              <a:buNone/>
            </a:pPr>
            <a:endParaRPr lang="en-IN" sz="5400" b="1" dirty="0"/>
          </a:p>
          <a:p>
            <a:pPr marL="0" indent="0" algn="ctr">
              <a:buNone/>
            </a:pPr>
            <a:r>
              <a:rPr lang="en-IN" sz="5400" b="1" dirty="0"/>
              <a:t>THANK YOU </a:t>
            </a:r>
          </a:p>
        </p:txBody>
      </p:sp>
      <p:pic>
        <p:nvPicPr>
          <p:cNvPr id="4" name="Content Placeholder 4">
            <a:extLst>
              <a:ext uri="{FF2B5EF4-FFF2-40B4-BE49-F238E27FC236}">
                <a16:creationId xmlns:a16="http://schemas.microsoft.com/office/drawing/2014/main" id="{FE07EEFD-85CD-6BB7-7C49-7C35CEA5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D83779B6-3069-2476-FBEB-90181F9BA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7DB90D1F-DAEE-B38A-39CC-71652D773975}"/>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27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650C02-E10E-47B7-3E94-F581E801C6F6}"/>
              </a:ext>
            </a:extLst>
          </p:cNvPr>
          <p:cNvSpPr>
            <a:spLocks noGrp="1"/>
          </p:cNvSpPr>
          <p:nvPr>
            <p:ph idx="1"/>
          </p:nvPr>
        </p:nvSpPr>
        <p:spPr>
          <a:xfrm>
            <a:off x="838200" y="1825624"/>
            <a:ext cx="10769082" cy="4640489"/>
          </a:xfrm>
        </p:spPr>
        <p:txBody>
          <a:bodyPr>
            <a:normAutofit/>
          </a:bodyPr>
          <a:lstStyle/>
          <a:p>
            <a:pPr marL="0" indent="0">
              <a:buNone/>
            </a:pPr>
            <a:r>
              <a:rPr lang="en-IN" dirty="0"/>
              <a:t>                                                            OUTLINE</a:t>
            </a:r>
          </a:p>
          <a:p>
            <a:r>
              <a:rPr lang="en-IN" dirty="0"/>
              <a:t>INTRODUCTION</a:t>
            </a:r>
          </a:p>
          <a:p>
            <a:r>
              <a:rPr lang="en-IN" dirty="0"/>
              <a:t>OBJECTIVE</a:t>
            </a:r>
          </a:p>
          <a:p>
            <a:r>
              <a:rPr lang="en-IN" dirty="0"/>
              <a:t>System Analysis &amp; Design </a:t>
            </a:r>
          </a:p>
          <a:p>
            <a:r>
              <a:rPr lang="en-IN" dirty="0"/>
              <a:t>Implementation</a:t>
            </a:r>
          </a:p>
          <a:p>
            <a:r>
              <a:rPr lang="en-IN" dirty="0"/>
              <a:t> PROJECT SNAPSHOT</a:t>
            </a:r>
          </a:p>
          <a:p>
            <a:r>
              <a:rPr lang="en-IN" dirty="0"/>
              <a:t>Conclusion</a:t>
            </a:r>
          </a:p>
          <a:p>
            <a:r>
              <a:rPr lang="en-IN" dirty="0"/>
              <a:t>SUMMARY OF RESEARCH PAPERS</a:t>
            </a:r>
          </a:p>
          <a:p>
            <a:r>
              <a:rPr lang="en-IN" dirty="0"/>
              <a:t>THANK YOU</a:t>
            </a:r>
          </a:p>
          <a:p>
            <a:endParaRPr lang="en-IN" dirty="0"/>
          </a:p>
          <a:p>
            <a:endParaRPr lang="en-IN" dirty="0"/>
          </a:p>
          <a:p>
            <a:endParaRPr lang="en-IN" dirty="0"/>
          </a:p>
          <a:p>
            <a:endParaRPr lang="en-IN" dirty="0"/>
          </a:p>
        </p:txBody>
      </p:sp>
      <p:pic>
        <p:nvPicPr>
          <p:cNvPr id="4" name="Content Placeholder 4">
            <a:extLst>
              <a:ext uri="{FF2B5EF4-FFF2-40B4-BE49-F238E27FC236}">
                <a16:creationId xmlns:a16="http://schemas.microsoft.com/office/drawing/2014/main" id="{A1E4B8C7-9126-8D01-EBD6-634EA81D1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C12E77A7-EAA0-D6D2-9ED2-A769258BB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5945612A-B44A-B020-F088-8A96A4C0872E}"/>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052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17C008-461C-5087-D6DA-6642F32B3D29}"/>
              </a:ext>
            </a:extLst>
          </p:cNvPr>
          <p:cNvSpPr>
            <a:spLocks noGrp="1"/>
          </p:cNvSpPr>
          <p:nvPr>
            <p:ph idx="1"/>
          </p:nvPr>
        </p:nvSpPr>
        <p:spPr>
          <a:xfrm>
            <a:off x="838200" y="1825624"/>
            <a:ext cx="5958840" cy="4465321"/>
          </a:xfrm>
        </p:spPr>
        <p:txBody>
          <a:bodyPr>
            <a:normAutofit fontScale="77500" lnSpcReduction="20000"/>
          </a:bodyPr>
          <a:lstStyle/>
          <a:p>
            <a:pPr marL="0" indent="0">
              <a:buNone/>
            </a:pPr>
            <a:r>
              <a:rPr lang="en-IN" dirty="0"/>
              <a:t>                         </a:t>
            </a:r>
            <a:r>
              <a:rPr lang="en-IN" sz="2900" b="1" dirty="0"/>
              <a:t>INTRODUCTION</a:t>
            </a:r>
          </a:p>
          <a:p>
            <a:r>
              <a:rPr lang="en-US" sz="2600" dirty="0"/>
              <a:t>The fashion industry is characterized by its rapid pace and ever-changing trends.</a:t>
            </a:r>
          </a:p>
          <a:p>
            <a:r>
              <a:rPr lang="en-US" sz="2600" dirty="0"/>
              <a:t> Conventional approaches to trend generation and demand forecasting often prove inadequate, resulting in excess production and missed market opportunities. </a:t>
            </a:r>
          </a:p>
          <a:p>
            <a:r>
              <a:rPr lang="en-US" sz="2600" dirty="0"/>
              <a:t>Our initiative employs artificial intelligence to create fashion trends and ML for precisely estimate trend demand.</a:t>
            </a:r>
          </a:p>
          <a:p>
            <a:r>
              <a:rPr lang="en-US" sz="2600" dirty="0"/>
              <a:t> Through data analysis and identification of emerging patterns, our system provides tailored fashion suggestions and crucial insights for retailers. </a:t>
            </a:r>
          </a:p>
          <a:p>
            <a:r>
              <a:rPr lang="en-US" sz="2600" dirty="0"/>
              <a:t>This approach not only facilitates well-informed decision-making but also promotes a more sustainable fashion ecosystem.</a:t>
            </a:r>
            <a:endParaRPr lang="en-IN" sz="2600" dirty="0"/>
          </a:p>
        </p:txBody>
      </p:sp>
      <p:pic>
        <p:nvPicPr>
          <p:cNvPr id="4" name="Content Placeholder 4">
            <a:extLst>
              <a:ext uri="{FF2B5EF4-FFF2-40B4-BE49-F238E27FC236}">
                <a16:creationId xmlns:a16="http://schemas.microsoft.com/office/drawing/2014/main" id="{7583EA47-8978-D3E2-9A2D-16B387539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E6C054FF-B5EF-6978-714A-728BB4C1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327C06CF-21E8-E61B-109E-1D9F84214CFB}"/>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32941" y="1706734"/>
            <a:ext cx="4710402" cy="4710402"/>
          </a:xfrm>
          <a:prstGeom prst="rect">
            <a:avLst/>
          </a:prstGeom>
        </p:spPr>
      </p:pic>
    </p:spTree>
    <p:extLst>
      <p:ext uri="{BB962C8B-B14F-4D97-AF65-F5344CB8AC3E}">
        <p14:creationId xmlns:p14="http://schemas.microsoft.com/office/powerpoint/2010/main" val="225950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CE61A-D17B-B86B-ACE9-BBA31F40E6DB}"/>
              </a:ext>
            </a:extLst>
          </p:cNvPr>
          <p:cNvSpPr>
            <a:spLocks noGrp="1"/>
          </p:cNvSpPr>
          <p:nvPr>
            <p:ph idx="1"/>
          </p:nvPr>
        </p:nvSpPr>
        <p:spPr>
          <a:xfrm>
            <a:off x="838200" y="1825624"/>
            <a:ext cx="3906520" cy="4727576"/>
          </a:xfrm>
        </p:spPr>
        <p:txBody>
          <a:bodyPr>
            <a:normAutofit fontScale="55000" lnSpcReduction="20000"/>
          </a:bodyPr>
          <a:lstStyle/>
          <a:p>
            <a:r>
              <a:rPr lang="en-IN" sz="5100" dirty="0"/>
              <a:t>OBJECTIVE</a:t>
            </a:r>
          </a:p>
          <a:p>
            <a:r>
              <a:rPr lang="en-US" sz="2900" dirty="0"/>
              <a:t>We aim to create an artificial intelligence &amp; machine learning-driven online platform that identifies and predicts fashion trends by examining historical information, social media content, and industry reports.</a:t>
            </a:r>
          </a:p>
          <a:p>
            <a:r>
              <a:rPr lang="en-US" sz="2900" dirty="0"/>
              <a:t> This system will precisely estimate the popularity of different clothing designs, assisting companies in managing their stock and minimizing excess inventory. </a:t>
            </a:r>
          </a:p>
          <a:p>
            <a:r>
              <a:rPr lang="en-US" sz="2900" dirty="0"/>
              <a:t>Furthermore, it will provide customized style suggestions to consumers, improving their shopping journey by connecting them with current fashion trends. </a:t>
            </a:r>
          </a:p>
          <a:p>
            <a:r>
              <a:rPr lang="en-US" sz="2900" dirty="0"/>
              <a:t>Through the incorporation of machine learning technology, we intend to streamline trend analysis and deliver up-to-the-minute insights, allowing businesses to make well-informed choices and maintain a competitive edge in the dynamic fashion industry.</a:t>
            </a:r>
            <a:endParaRPr lang="en-IN" sz="2900" dirty="0"/>
          </a:p>
        </p:txBody>
      </p:sp>
      <p:pic>
        <p:nvPicPr>
          <p:cNvPr id="4" name="Content Placeholder 4">
            <a:extLst>
              <a:ext uri="{FF2B5EF4-FFF2-40B4-BE49-F238E27FC236}">
                <a16:creationId xmlns:a16="http://schemas.microsoft.com/office/drawing/2014/main" id="{041BBB06-2A7B-8D10-4A0D-04C562985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2A9E6C3E-6756-F8F6-56E9-8716A7C5B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EC906D13-C5F7-DB22-5F61-EB05EB7D315A}"/>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300" y="1825624"/>
            <a:ext cx="7033341" cy="4138296"/>
          </a:xfrm>
          <a:prstGeom prst="rect">
            <a:avLst/>
          </a:prstGeom>
        </p:spPr>
      </p:pic>
    </p:spTree>
    <p:extLst>
      <p:ext uri="{BB962C8B-B14F-4D97-AF65-F5344CB8AC3E}">
        <p14:creationId xmlns:p14="http://schemas.microsoft.com/office/powerpoint/2010/main" val="373060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86FFB7C-53DE-D9FF-3232-B7973CDF9771}"/>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FE787B62-911A-7AAA-C09B-42EA36F5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4" name="Picture 3">
            <a:extLst>
              <a:ext uri="{FF2B5EF4-FFF2-40B4-BE49-F238E27FC236}">
                <a16:creationId xmlns:a16="http://schemas.microsoft.com/office/drawing/2014/main" id="{826FE244-8277-0444-08ED-4BB5B0980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sp>
        <p:nvSpPr>
          <p:cNvPr id="8" name="TextBox 7">
            <a:extLst>
              <a:ext uri="{FF2B5EF4-FFF2-40B4-BE49-F238E27FC236}">
                <a16:creationId xmlns:a16="http://schemas.microsoft.com/office/drawing/2014/main" id="{03BDD805-E78A-F5FB-309E-575EDF0A686D}"/>
              </a:ext>
            </a:extLst>
          </p:cNvPr>
          <p:cNvSpPr txBox="1"/>
          <p:nvPr/>
        </p:nvSpPr>
        <p:spPr>
          <a:xfrm>
            <a:off x="1284789" y="2291795"/>
            <a:ext cx="1037091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System analysis and design are crucial stages in the creation of any software ap-plication because they determine how the system operates, how the users will </a:t>
            </a:r>
            <a:r>
              <a:rPr lang="en-US" dirty="0" err="1"/>
              <a:t>en</a:t>
            </a:r>
            <a:r>
              <a:rPr lang="en-US" dirty="0"/>
              <a:t>-gage with it, and through which components data streams. This chapter </a:t>
            </a:r>
            <a:r>
              <a:rPr lang="en-US" dirty="0" err="1"/>
              <a:t>presentsan</a:t>
            </a:r>
            <a:r>
              <a:rPr lang="en-US" dirty="0"/>
              <a:t> extensive analysis and design for the suggested system, which includes </a:t>
            </a:r>
            <a:r>
              <a:rPr lang="en-US" dirty="0" err="1"/>
              <a:t>func-tionalities</a:t>
            </a:r>
            <a:r>
              <a:rPr lang="en-US" dirty="0"/>
              <a:t> like demand forecasting, educational content, event news, and </a:t>
            </a:r>
            <a:r>
              <a:rPr lang="en-US" dirty="0" err="1"/>
              <a:t>chatbotcommunication</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model the internal structure and external interactions of the system, mod-</a:t>
            </a:r>
            <a:r>
              <a:rPr lang="en-US" dirty="0" err="1"/>
              <a:t>eling</a:t>
            </a:r>
            <a:r>
              <a:rPr lang="en-US" dirty="0"/>
              <a:t> tools like Use Case Diagram, Data Flow Diagram (DFD), System </a:t>
            </a:r>
            <a:r>
              <a:rPr lang="en-US" dirty="0" err="1"/>
              <a:t>Flowchart,and</a:t>
            </a:r>
            <a:r>
              <a:rPr lang="en-US" dirty="0"/>
              <a:t> Entity-Relationship (ER) Diagram are employed. These modeling tools as-sist in visualizing system behavior, determining user roles, charting processes, </a:t>
            </a:r>
            <a:r>
              <a:rPr lang="en-US" dirty="0" err="1"/>
              <a:t>anddefining</a:t>
            </a:r>
            <a:r>
              <a:rPr lang="en-US" dirty="0"/>
              <a:t> the relationships between various data entities.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11" name="TextBox 10">
            <a:extLst>
              <a:ext uri="{FF2B5EF4-FFF2-40B4-BE49-F238E27FC236}">
                <a16:creationId xmlns:a16="http://schemas.microsoft.com/office/drawing/2014/main" id="{23A476A7-AC69-2418-B9A6-7235BF7EC187}"/>
              </a:ext>
            </a:extLst>
          </p:cNvPr>
          <p:cNvSpPr txBox="1"/>
          <p:nvPr/>
        </p:nvSpPr>
        <p:spPr>
          <a:xfrm>
            <a:off x="4352081" y="1769165"/>
            <a:ext cx="4448537" cy="800219"/>
          </a:xfrm>
          <a:prstGeom prst="rect">
            <a:avLst/>
          </a:prstGeom>
          <a:noFill/>
        </p:spPr>
        <p:txBody>
          <a:bodyPr wrap="square" rtlCol="0">
            <a:spAutoFit/>
          </a:bodyPr>
          <a:lstStyle/>
          <a:p>
            <a:r>
              <a:rPr lang="en-IN" sz="2800" dirty="0"/>
              <a:t>System Analysis &amp; Design </a:t>
            </a:r>
          </a:p>
          <a:p>
            <a:endParaRPr lang="en-IN" dirty="0"/>
          </a:p>
        </p:txBody>
      </p:sp>
    </p:spTree>
    <p:extLst>
      <p:ext uri="{BB962C8B-B14F-4D97-AF65-F5344CB8AC3E}">
        <p14:creationId xmlns:p14="http://schemas.microsoft.com/office/powerpoint/2010/main" val="218849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9CACE04-72A9-3345-44C2-86DDBA4740B0}"/>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5AC6871F-1EF8-6A79-189D-DCC0C43F7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4" name="Picture 3">
            <a:extLst>
              <a:ext uri="{FF2B5EF4-FFF2-40B4-BE49-F238E27FC236}">
                <a16:creationId xmlns:a16="http://schemas.microsoft.com/office/drawing/2014/main" id="{7B92DEAF-412B-D8A8-49EB-55E5E55DE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sp>
        <p:nvSpPr>
          <p:cNvPr id="6" name="TextBox 5">
            <a:extLst>
              <a:ext uri="{FF2B5EF4-FFF2-40B4-BE49-F238E27FC236}">
                <a16:creationId xmlns:a16="http://schemas.microsoft.com/office/drawing/2014/main" id="{AFD29A62-DC65-F3BA-6452-A8746DAE3D32}"/>
              </a:ext>
            </a:extLst>
          </p:cNvPr>
          <p:cNvSpPr txBox="1"/>
          <p:nvPr/>
        </p:nvSpPr>
        <p:spPr>
          <a:xfrm>
            <a:off x="4687747" y="2233915"/>
            <a:ext cx="4004840" cy="800218"/>
          </a:xfrm>
          <a:prstGeom prst="rect">
            <a:avLst/>
          </a:prstGeom>
          <a:noFill/>
        </p:spPr>
        <p:txBody>
          <a:bodyPr wrap="square" rtlCol="0">
            <a:spAutoFit/>
          </a:bodyPr>
          <a:lstStyle/>
          <a:p>
            <a:r>
              <a:rPr lang="en-IN" sz="2800" b="1" dirty="0" err="1"/>
              <a:t>Usecase</a:t>
            </a:r>
            <a:r>
              <a:rPr lang="en-IN" sz="2800" b="1" dirty="0"/>
              <a:t> DIAGRAM</a:t>
            </a:r>
          </a:p>
          <a:p>
            <a:endParaRPr lang="en-IN" dirty="0"/>
          </a:p>
        </p:txBody>
      </p:sp>
      <p:pic>
        <p:nvPicPr>
          <p:cNvPr id="8" name="Picture 7">
            <a:extLst>
              <a:ext uri="{FF2B5EF4-FFF2-40B4-BE49-F238E27FC236}">
                <a16:creationId xmlns:a16="http://schemas.microsoft.com/office/drawing/2014/main" id="{5E48D519-6A4E-DF89-9B7B-DF364AADB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858" y="3034133"/>
            <a:ext cx="6057900" cy="3533775"/>
          </a:xfrm>
          <a:prstGeom prst="rect">
            <a:avLst/>
          </a:prstGeom>
        </p:spPr>
      </p:pic>
    </p:spTree>
    <p:extLst>
      <p:ext uri="{BB962C8B-B14F-4D97-AF65-F5344CB8AC3E}">
        <p14:creationId xmlns:p14="http://schemas.microsoft.com/office/powerpoint/2010/main" val="209254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755FB-9DFE-A9DD-12D7-76F3AF26E0FA}"/>
              </a:ext>
            </a:extLst>
          </p:cNvPr>
          <p:cNvSpPr>
            <a:spLocks noGrp="1"/>
          </p:cNvSpPr>
          <p:nvPr>
            <p:ph idx="1"/>
          </p:nvPr>
        </p:nvSpPr>
        <p:spPr>
          <a:xfrm>
            <a:off x="838200" y="1825625"/>
            <a:ext cx="3713480" cy="541655"/>
          </a:xfrm>
        </p:spPr>
        <p:txBody>
          <a:bodyPr>
            <a:normAutofit/>
          </a:bodyPr>
          <a:lstStyle/>
          <a:p>
            <a:pPr marL="0" indent="0">
              <a:buNone/>
            </a:pPr>
            <a:r>
              <a:rPr lang="en-IN" dirty="0"/>
              <a:t>                   </a:t>
            </a:r>
          </a:p>
        </p:txBody>
      </p:sp>
      <p:pic>
        <p:nvPicPr>
          <p:cNvPr id="4" name="Content Placeholder 4">
            <a:extLst>
              <a:ext uri="{FF2B5EF4-FFF2-40B4-BE49-F238E27FC236}">
                <a16:creationId xmlns:a16="http://schemas.microsoft.com/office/drawing/2014/main" id="{2950F7BD-06A8-7C4A-5354-D3F7CE2EA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A2F661E9-1512-A56A-DF3C-79B4DE06E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AE6A1796-49C8-ABFB-C16B-36918BEED492}"/>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315200" y="2062480"/>
            <a:ext cx="3048000" cy="3820160"/>
          </a:xfrm>
          <a:prstGeom prst="rect">
            <a:avLst/>
          </a:prstGeom>
          <a:noFill/>
        </p:spPr>
        <p:txBody>
          <a:bodyPr wrap="square" rtlCol="0">
            <a:spAutoFit/>
          </a:bodyPr>
          <a:lstStyle/>
          <a:p>
            <a:endParaRPr lang="en-IN" dirty="0"/>
          </a:p>
        </p:txBody>
      </p:sp>
      <p:sp>
        <p:nvSpPr>
          <p:cNvPr id="9" name="Rectangle 8"/>
          <p:cNvSpPr/>
          <p:nvPr/>
        </p:nvSpPr>
        <p:spPr>
          <a:xfrm>
            <a:off x="4193700" y="1836222"/>
            <a:ext cx="3496919" cy="523220"/>
          </a:xfrm>
          <a:prstGeom prst="rect">
            <a:avLst/>
          </a:prstGeom>
        </p:spPr>
        <p:txBody>
          <a:bodyPr wrap="none">
            <a:spAutoFit/>
          </a:bodyPr>
          <a:lstStyle/>
          <a:p>
            <a:r>
              <a:rPr lang="en-IN" sz="2800" b="1" dirty="0"/>
              <a:t>DATA FLOW DIAGRAM</a:t>
            </a:r>
          </a:p>
        </p:txBody>
      </p:sp>
      <p:pic>
        <p:nvPicPr>
          <p:cNvPr id="10" name="Picture 9" descr="A diagram of a website&#10;&#10;AI-generated content may be incorrect.">
            <a:extLst>
              <a:ext uri="{FF2B5EF4-FFF2-40B4-BE49-F238E27FC236}">
                <a16:creationId xmlns:a16="http://schemas.microsoft.com/office/drawing/2014/main" id="{36B68E93-2137-5AEE-187A-ED512C027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36" y="2696705"/>
            <a:ext cx="5520753" cy="2513264"/>
          </a:xfrm>
          <a:prstGeom prst="rect">
            <a:avLst/>
          </a:prstGeom>
        </p:spPr>
      </p:pic>
      <p:sp>
        <p:nvSpPr>
          <p:cNvPr id="11" name="TextBox 10">
            <a:extLst>
              <a:ext uri="{FF2B5EF4-FFF2-40B4-BE49-F238E27FC236}">
                <a16:creationId xmlns:a16="http://schemas.microsoft.com/office/drawing/2014/main" id="{ECFA43AC-BA66-7A61-A9EF-6763F1045973}"/>
              </a:ext>
            </a:extLst>
          </p:cNvPr>
          <p:cNvSpPr txBox="1"/>
          <p:nvPr/>
        </p:nvSpPr>
        <p:spPr>
          <a:xfrm>
            <a:off x="2403676" y="5882640"/>
            <a:ext cx="879676" cy="369332"/>
          </a:xfrm>
          <a:prstGeom prst="rect">
            <a:avLst/>
          </a:prstGeom>
          <a:noFill/>
        </p:spPr>
        <p:txBody>
          <a:bodyPr wrap="square" rtlCol="0">
            <a:spAutoFit/>
          </a:bodyPr>
          <a:lstStyle/>
          <a:p>
            <a:r>
              <a:rPr lang="en-IN" dirty="0"/>
              <a:t>Level 0</a:t>
            </a:r>
          </a:p>
        </p:txBody>
      </p:sp>
      <p:pic>
        <p:nvPicPr>
          <p:cNvPr id="13" name="Picture 12" descr="A diagram of a process&#10;&#10;AI-generated content may be incorrect.">
            <a:extLst>
              <a:ext uri="{FF2B5EF4-FFF2-40B4-BE49-F238E27FC236}">
                <a16:creationId xmlns:a16="http://schemas.microsoft.com/office/drawing/2014/main" id="{74D2520D-1549-FECC-5518-EEA53F063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882" y="2515518"/>
            <a:ext cx="5319230" cy="3273372"/>
          </a:xfrm>
          <a:prstGeom prst="rect">
            <a:avLst/>
          </a:prstGeom>
        </p:spPr>
      </p:pic>
      <p:sp>
        <p:nvSpPr>
          <p:cNvPr id="14" name="TextBox 13">
            <a:extLst>
              <a:ext uri="{FF2B5EF4-FFF2-40B4-BE49-F238E27FC236}">
                <a16:creationId xmlns:a16="http://schemas.microsoft.com/office/drawing/2014/main" id="{34369E66-FF0B-5219-D16A-B9E71FB2C592}"/>
              </a:ext>
            </a:extLst>
          </p:cNvPr>
          <p:cNvSpPr txBox="1"/>
          <p:nvPr/>
        </p:nvSpPr>
        <p:spPr>
          <a:xfrm>
            <a:off x="8329914" y="5915123"/>
            <a:ext cx="1018572" cy="381965"/>
          </a:xfrm>
          <a:prstGeom prst="rect">
            <a:avLst/>
          </a:prstGeom>
          <a:noFill/>
        </p:spPr>
        <p:txBody>
          <a:bodyPr wrap="square" rtlCol="0">
            <a:spAutoFit/>
          </a:bodyPr>
          <a:lstStyle/>
          <a:p>
            <a:r>
              <a:rPr lang="en-IN" dirty="0"/>
              <a:t>Level 1 </a:t>
            </a:r>
          </a:p>
        </p:txBody>
      </p:sp>
    </p:spTree>
    <p:extLst>
      <p:ext uri="{BB962C8B-B14F-4D97-AF65-F5344CB8AC3E}">
        <p14:creationId xmlns:p14="http://schemas.microsoft.com/office/powerpoint/2010/main" val="269166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19122-B2F2-D52A-E94F-2FE177B14AC3}"/>
              </a:ext>
            </a:extLst>
          </p:cNvPr>
          <p:cNvSpPr>
            <a:spLocks noGrp="1"/>
          </p:cNvSpPr>
          <p:nvPr>
            <p:ph idx="1"/>
          </p:nvPr>
        </p:nvSpPr>
        <p:spPr>
          <a:xfrm>
            <a:off x="838200" y="1825625"/>
            <a:ext cx="11170920" cy="4351338"/>
          </a:xfrm>
        </p:spPr>
        <p:txBody>
          <a:bodyPr/>
          <a:lstStyle/>
          <a:p>
            <a:pPr marL="0" indent="0">
              <a:buNone/>
            </a:pPr>
            <a:r>
              <a:rPr lang="en-IN" b="1" dirty="0"/>
              <a:t>                                                  ER DIAGRAM</a:t>
            </a:r>
          </a:p>
        </p:txBody>
      </p:sp>
      <p:pic>
        <p:nvPicPr>
          <p:cNvPr id="4" name="Content Placeholder 4">
            <a:extLst>
              <a:ext uri="{FF2B5EF4-FFF2-40B4-BE49-F238E27FC236}">
                <a16:creationId xmlns:a16="http://schemas.microsoft.com/office/drawing/2014/main" id="{861B12A0-1FE0-F811-089B-880414A52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5" name="Picture 4">
            <a:extLst>
              <a:ext uri="{FF2B5EF4-FFF2-40B4-BE49-F238E27FC236}">
                <a16:creationId xmlns:a16="http://schemas.microsoft.com/office/drawing/2014/main" id="{C326D300-E6AC-FE4B-4067-B427FE7FF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cxnSp>
        <p:nvCxnSpPr>
          <p:cNvPr id="6" name="Straight Connector 5">
            <a:extLst>
              <a:ext uri="{FF2B5EF4-FFF2-40B4-BE49-F238E27FC236}">
                <a16:creationId xmlns:a16="http://schemas.microsoft.com/office/drawing/2014/main" id="{E836DBFE-8CDF-7506-CC75-C263DDB53EF4}"/>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8" name="Picture 7" descr="A diagram of a diagram&#10;&#10;AI-generated content may be incorrect.">
            <a:extLst>
              <a:ext uri="{FF2B5EF4-FFF2-40B4-BE49-F238E27FC236}">
                <a16:creationId xmlns:a16="http://schemas.microsoft.com/office/drawing/2014/main" id="{1A79DC6E-57C6-DB08-BBC2-191EACB49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447" y="2281179"/>
            <a:ext cx="10371549" cy="4073377"/>
          </a:xfrm>
          <a:prstGeom prst="rect">
            <a:avLst/>
          </a:prstGeom>
        </p:spPr>
      </p:pic>
    </p:spTree>
    <p:extLst>
      <p:ext uri="{BB962C8B-B14F-4D97-AF65-F5344CB8AC3E}">
        <p14:creationId xmlns:p14="http://schemas.microsoft.com/office/powerpoint/2010/main" val="475401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DAFE42C-BCB0-7B8E-F290-A8F68CBB80E0}"/>
              </a:ext>
            </a:extLst>
          </p:cNvPr>
          <p:cNvCxnSpPr/>
          <p:nvPr/>
        </p:nvCxnSpPr>
        <p:spPr>
          <a:xfrm>
            <a:off x="0" y="1648031"/>
            <a:ext cx="12145617" cy="0"/>
          </a:xfrm>
          <a:prstGeom prst="line">
            <a:avLst/>
          </a:prstGeom>
          <a:scene3d>
            <a:camera prst="orthographicFront"/>
            <a:lightRig rig="threePt" dir="t"/>
          </a:scene3d>
          <a:sp3d extrusionH="50800" contourW="19050">
            <a:bevelT w="95250"/>
            <a:bevelB w="114300"/>
          </a:sp3d>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9EB828FC-5EC7-3921-6149-849472647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4" y="296620"/>
            <a:ext cx="3643313" cy="1171575"/>
          </a:xfrm>
          <a:prstGeom prst="rect">
            <a:avLst/>
          </a:prstGeom>
        </p:spPr>
      </p:pic>
      <p:pic>
        <p:nvPicPr>
          <p:cNvPr id="4" name="Picture 3">
            <a:extLst>
              <a:ext uri="{FF2B5EF4-FFF2-40B4-BE49-F238E27FC236}">
                <a16:creationId xmlns:a16="http://schemas.microsoft.com/office/drawing/2014/main" id="{F02BE486-9336-0CA8-F71A-22820A9B3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142" y="58459"/>
            <a:ext cx="2657475" cy="1468439"/>
          </a:xfrm>
          <a:prstGeom prst="rect">
            <a:avLst/>
          </a:prstGeom>
        </p:spPr>
      </p:pic>
      <p:pic>
        <p:nvPicPr>
          <p:cNvPr id="6" name="Picture 5" descr="A diagram of a software company&#10;&#10;AI-generated content may be incorrect.">
            <a:extLst>
              <a:ext uri="{FF2B5EF4-FFF2-40B4-BE49-F238E27FC236}">
                <a16:creationId xmlns:a16="http://schemas.microsoft.com/office/drawing/2014/main" id="{E0B6039E-8B83-288B-9320-668038E25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116" y="2395960"/>
            <a:ext cx="5118103" cy="3967432"/>
          </a:xfrm>
          <a:prstGeom prst="rect">
            <a:avLst/>
          </a:prstGeom>
        </p:spPr>
      </p:pic>
      <p:sp>
        <p:nvSpPr>
          <p:cNvPr id="7" name="TextBox 6">
            <a:extLst>
              <a:ext uri="{FF2B5EF4-FFF2-40B4-BE49-F238E27FC236}">
                <a16:creationId xmlns:a16="http://schemas.microsoft.com/office/drawing/2014/main" id="{296E3B59-D26B-624E-1C06-5B5CFE016516}"/>
              </a:ext>
            </a:extLst>
          </p:cNvPr>
          <p:cNvSpPr txBox="1"/>
          <p:nvPr/>
        </p:nvSpPr>
        <p:spPr>
          <a:xfrm>
            <a:off x="4062714" y="1769167"/>
            <a:ext cx="3692324" cy="534196"/>
          </a:xfrm>
          <a:prstGeom prst="rect">
            <a:avLst/>
          </a:prstGeom>
          <a:noFill/>
        </p:spPr>
        <p:txBody>
          <a:bodyPr wrap="square" rtlCol="0">
            <a:spAutoFit/>
          </a:bodyPr>
          <a:lstStyle/>
          <a:p>
            <a:r>
              <a:rPr lang="en-IN" sz="2800" b="1" dirty="0"/>
              <a:t>Flow Chart Diagram</a:t>
            </a:r>
          </a:p>
        </p:txBody>
      </p:sp>
    </p:spTree>
    <p:extLst>
      <p:ext uri="{BB962C8B-B14F-4D97-AF65-F5344CB8AC3E}">
        <p14:creationId xmlns:p14="http://schemas.microsoft.com/office/powerpoint/2010/main" val="116468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TotalTime>
  <Words>825</Words>
  <Application>Microsoft Office PowerPoint</Application>
  <PresentationFormat>Widescreen</PresentationFormat>
  <Paragraphs>74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Under Supervision  Mr. MOHIT SAXENA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Suyash Shukla</dc:creator>
  <cp:lastModifiedBy>meera jaiswal</cp:lastModifiedBy>
  <cp:revision>17</cp:revision>
  <dcterms:created xsi:type="dcterms:W3CDTF">2024-08-24T09:30:54Z</dcterms:created>
  <dcterms:modified xsi:type="dcterms:W3CDTF">2025-05-22T14:49:05Z</dcterms:modified>
</cp:coreProperties>
</file>